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10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  <p:sldMasterId id="2147483672" r:id="rId4"/>
    <p:sldMasterId id="2147483684" r:id="rId5"/>
    <p:sldMasterId id="2147483696" r:id="rId6"/>
    <p:sldMasterId id="2147483708" r:id="rId7"/>
    <p:sldMasterId id="2147483720" r:id="rId8"/>
    <p:sldMasterId id="2147483732" r:id="rId9"/>
    <p:sldMasterId id="2147483744" r:id="rId10"/>
  </p:sldMasterIdLst>
  <p:notesMasterIdLst>
    <p:notesMasterId r:id="rId19"/>
  </p:notesMasterIdLst>
  <p:sldIdLst>
    <p:sldId id="257" r:id="rId11"/>
    <p:sldId id="259" r:id="rId12"/>
    <p:sldId id="265" r:id="rId13"/>
    <p:sldId id="266" r:id="rId14"/>
    <p:sldId id="276" r:id="rId15"/>
    <p:sldId id="277" r:id="rId16"/>
    <p:sldId id="278" r:id="rId17"/>
    <p:sldId id="279" r:id="rId18"/>
    <p:sldId id="280" r:id="rId2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8.xml"/><Relationship Id="rId8" Type="http://schemas.openxmlformats.org/officeDocument/2006/relationships/slideMaster" Target="slideMasters/slideMaster7.xml"/><Relationship Id="rId7" Type="http://schemas.openxmlformats.org/officeDocument/2006/relationships/slideMaster" Target="slideMasters/slideMaster6.xml"/><Relationship Id="rId6" Type="http://schemas.openxmlformats.org/officeDocument/2006/relationships/slideMaster" Target="slideMasters/slideMaster5.xml"/><Relationship Id="rId5" Type="http://schemas.openxmlformats.org/officeDocument/2006/relationships/slideMaster" Target="slideMasters/slideMaster4.xml"/><Relationship Id="rId4" Type="http://schemas.openxmlformats.org/officeDocument/2006/relationships/slideMaster" Target="slideMasters/slideMaster3.xml"/><Relationship Id="rId3" Type="http://schemas.openxmlformats.org/officeDocument/2006/relationships/slideMaster" Target="slideMasters/slideMaster2.xml"/><Relationship Id="rId23" Type="http://schemas.openxmlformats.org/officeDocument/2006/relationships/tableStyles" Target="tableStyles.xml"/><Relationship Id="rId22" Type="http://schemas.openxmlformats.org/officeDocument/2006/relationships/viewProps" Target="viewProps.xml"/><Relationship Id="rId21" Type="http://schemas.openxmlformats.org/officeDocument/2006/relationships/presProps" Target="presProps.xml"/><Relationship Id="rId20" Type="http://schemas.openxmlformats.org/officeDocument/2006/relationships/slide" Target="slides/slide9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8.xml"/><Relationship Id="rId17" Type="http://schemas.openxmlformats.org/officeDocument/2006/relationships/slide" Target="slides/slide7.xml"/><Relationship Id="rId16" Type="http://schemas.openxmlformats.org/officeDocument/2006/relationships/slide" Target="slides/slide6.xml"/><Relationship Id="rId15" Type="http://schemas.openxmlformats.org/officeDocument/2006/relationships/slide" Target="slides/slide5.xml"/><Relationship Id="rId14" Type="http://schemas.openxmlformats.org/officeDocument/2006/relationships/slide" Target="slides/slide4.xml"/><Relationship Id="rId13" Type="http://schemas.openxmlformats.org/officeDocument/2006/relationships/slide" Target="slides/slide3.xml"/><Relationship Id="rId12" Type="http://schemas.openxmlformats.org/officeDocument/2006/relationships/slide" Target="slides/slide2.xml"/><Relationship Id="rId11" Type="http://schemas.openxmlformats.org/officeDocument/2006/relationships/slide" Target="slides/slide1.xml"/><Relationship Id="rId10" Type="http://schemas.openxmlformats.org/officeDocument/2006/relationships/slideMaster" Target="slideMasters/slideMaster9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0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33ABF1-E997-4E54-B558-70E819025401}" type="datetimeFigureOut">
              <a:rPr lang="el-GR" smtClean="0"/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  <a:endParaRPr lang="el-GR" smtClean="0"/>
          </a:p>
          <a:p>
            <a:pPr lvl="1"/>
            <a:r>
              <a:rPr lang="el-GR" smtClean="0"/>
              <a:t>Δεύτερου επιπέδου</a:t>
            </a:r>
            <a:endParaRPr lang="el-GR" smtClean="0"/>
          </a:p>
          <a:p>
            <a:pPr lvl="2"/>
            <a:r>
              <a:rPr lang="el-GR" smtClean="0"/>
              <a:t>Τρίτου επιπέδου</a:t>
            </a:r>
            <a:endParaRPr lang="el-GR" smtClean="0"/>
          </a:p>
          <a:p>
            <a:pPr lvl="3"/>
            <a:r>
              <a:rPr lang="el-GR" smtClean="0"/>
              <a:t>Τέταρτου επιπέδου</a:t>
            </a:r>
            <a:endParaRPr lang="el-GR" smtClean="0"/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B4493F-8093-4BB7-84A6-3988C96D89B4}" type="slidenum">
              <a:rPr lang="el-GR" smtClean="0"/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637F13-E419-4601-8778-64EF5314F53F}" type="slidenum">
              <a:rPr lang="el-GR" smtClean="0">
                <a:solidFill>
                  <a:prstClr val="black"/>
                </a:solidFill>
              </a:rPr>
            </a:fld>
            <a:endParaRPr lang="el-G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637F13-E419-4601-8778-64EF5314F53F}" type="slidenum">
              <a:rPr lang="el-GR" smtClean="0">
                <a:solidFill>
                  <a:prstClr val="black"/>
                </a:solidFill>
              </a:rPr>
            </a:fld>
            <a:endParaRPr lang="el-GR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8084C698-0A18-42A4-92E0-64C89320CF08}" type="datetimeFigureOut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457200"/>
            <a:endParaRPr lang="en-US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/>
          <a:lstStyle/>
          <a:p>
            <a:pPr defTabSz="457200"/>
            <a:fld id="{BEBC8859-0751-4212-9F21-1ED8E071995C}" type="slidenum">
              <a:rPr lang="en-US">
                <a:solidFill>
                  <a:prstClr val="black"/>
                </a:solidFill>
              </a:rPr>
            </a:fld>
            <a:endParaRPr 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9" Type="http://schemas.openxmlformats.org/officeDocument/2006/relationships/theme" Target="../theme/theme1.xml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png"/><Relationship Id="rId14" Type="http://schemas.openxmlformats.org/officeDocument/2006/relationships/image" Target="../media/image3.jpeg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9" Type="http://schemas.openxmlformats.org/officeDocument/2006/relationships/theme" Target="../theme/theme2.xml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png"/><Relationship Id="rId14" Type="http://schemas.openxmlformats.org/officeDocument/2006/relationships/image" Target="../media/image3.jpeg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31.xml"/><Relationship Id="rId8" Type="http://schemas.openxmlformats.org/officeDocument/2006/relationships/slideLayout" Target="../slideLayouts/slideLayout30.xml"/><Relationship Id="rId7" Type="http://schemas.openxmlformats.org/officeDocument/2006/relationships/slideLayout" Target="../slideLayouts/slideLayout29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4.xml"/><Relationship Id="rId19" Type="http://schemas.openxmlformats.org/officeDocument/2006/relationships/theme" Target="../theme/theme3.xml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png"/><Relationship Id="rId14" Type="http://schemas.openxmlformats.org/officeDocument/2006/relationships/image" Target="../media/image3.jpeg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42.xml"/><Relationship Id="rId8" Type="http://schemas.openxmlformats.org/officeDocument/2006/relationships/slideLayout" Target="../slideLayouts/slideLayout41.xml"/><Relationship Id="rId7" Type="http://schemas.openxmlformats.org/officeDocument/2006/relationships/slideLayout" Target="../slideLayouts/slideLayout40.xml"/><Relationship Id="rId6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7.xml"/><Relationship Id="rId3" Type="http://schemas.openxmlformats.org/officeDocument/2006/relationships/slideLayout" Target="../slideLayouts/slideLayout36.xml"/><Relationship Id="rId2" Type="http://schemas.openxmlformats.org/officeDocument/2006/relationships/slideLayout" Target="../slideLayouts/slideLayout35.xml"/><Relationship Id="rId19" Type="http://schemas.openxmlformats.org/officeDocument/2006/relationships/theme" Target="../theme/theme4.xml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png"/><Relationship Id="rId14" Type="http://schemas.openxmlformats.org/officeDocument/2006/relationships/image" Target="../media/image3.jpeg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3.xml"/><Relationship Id="rId1" Type="http://schemas.openxmlformats.org/officeDocument/2006/relationships/slideLayout" Target="../slideLayouts/slideLayout34.xml"/></Relationships>
</file>

<file path=ppt/slideMasters/_rels/slideMaster5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53.xml"/><Relationship Id="rId8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8.xml"/><Relationship Id="rId3" Type="http://schemas.openxmlformats.org/officeDocument/2006/relationships/slideLayout" Target="../slideLayouts/slideLayout47.xml"/><Relationship Id="rId2" Type="http://schemas.openxmlformats.org/officeDocument/2006/relationships/slideLayout" Target="../slideLayouts/slideLayout46.xml"/><Relationship Id="rId19" Type="http://schemas.openxmlformats.org/officeDocument/2006/relationships/theme" Target="../theme/theme5.xml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png"/><Relationship Id="rId14" Type="http://schemas.openxmlformats.org/officeDocument/2006/relationships/image" Target="../media/image3.jpeg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54.xml"/><Relationship Id="rId1" Type="http://schemas.openxmlformats.org/officeDocument/2006/relationships/slideLayout" Target="../slideLayouts/slideLayout45.xml"/></Relationships>
</file>

<file path=ppt/slideMasters/_rels/slideMaster6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64.xml"/><Relationship Id="rId8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2.xml"/><Relationship Id="rId6" Type="http://schemas.openxmlformats.org/officeDocument/2006/relationships/slideLayout" Target="../slideLayouts/slideLayout61.xml"/><Relationship Id="rId5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9.xml"/><Relationship Id="rId3" Type="http://schemas.openxmlformats.org/officeDocument/2006/relationships/slideLayout" Target="../slideLayouts/slideLayout58.xml"/><Relationship Id="rId2" Type="http://schemas.openxmlformats.org/officeDocument/2006/relationships/slideLayout" Target="../slideLayouts/slideLayout57.xml"/><Relationship Id="rId19" Type="http://schemas.openxmlformats.org/officeDocument/2006/relationships/theme" Target="../theme/theme6.xml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png"/><Relationship Id="rId14" Type="http://schemas.openxmlformats.org/officeDocument/2006/relationships/image" Target="../media/image3.jpeg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66.xml"/><Relationship Id="rId10" Type="http://schemas.openxmlformats.org/officeDocument/2006/relationships/slideLayout" Target="../slideLayouts/slideLayout65.xml"/><Relationship Id="rId1" Type="http://schemas.openxmlformats.org/officeDocument/2006/relationships/slideLayout" Target="../slideLayouts/slideLayout56.xml"/></Relationships>
</file>

<file path=ppt/slideMasters/_rels/slideMaster7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75.xml"/><Relationship Id="rId8" Type="http://schemas.openxmlformats.org/officeDocument/2006/relationships/slideLayout" Target="../slideLayouts/slideLayout74.xml"/><Relationship Id="rId7" Type="http://schemas.openxmlformats.org/officeDocument/2006/relationships/slideLayout" Target="../slideLayouts/slideLayout73.xml"/><Relationship Id="rId6" Type="http://schemas.openxmlformats.org/officeDocument/2006/relationships/slideLayout" Target="../slideLayouts/slideLayout72.xml"/><Relationship Id="rId5" Type="http://schemas.openxmlformats.org/officeDocument/2006/relationships/slideLayout" Target="../slideLayouts/slideLayout71.xml"/><Relationship Id="rId4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9.xml"/><Relationship Id="rId2" Type="http://schemas.openxmlformats.org/officeDocument/2006/relationships/slideLayout" Target="../slideLayouts/slideLayout68.xml"/><Relationship Id="rId19" Type="http://schemas.openxmlformats.org/officeDocument/2006/relationships/theme" Target="../theme/theme7.xml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png"/><Relationship Id="rId14" Type="http://schemas.openxmlformats.org/officeDocument/2006/relationships/image" Target="../media/image3.jpeg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77.xml"/><Relationship Id="rId10" Type="http://schemas.openxmlformats.org/officeDocument/2006/relationships/slideLayout" Target="../slideLayouts/slideLayout76.xml"/><Relationship Id="rId1" Type="http://schemas.openxmlformats.org/officeDocument/2006/relationships/slideLayout" Target="../slideLayouts/slideLayout67.xml"/></Relationships>
</file>

<file path=ppt/slideMasters/_rels/slideMaster8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86.xml"/><Relationship Id="rId8" Type="http://schemas.openxmlformats.org/officeDocument/2006/relationships/slideLayout" Target="../slideLayouts/slideLayout85.xml"/><Relationship Id="rId7" Type="http://schemas.openxmlformats.org/officeDocument/2006/relationships/slideLayout" Target="../slideLayouts/slideLayout84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Relationship Id="rId3" Type="http://schemas.openxmlformats.org/officeDocument/2006/relationships/slideLayout" Target="../slideLayouts/slideLayout80.xml"/><Relationship Id="rId2" Type="http://schemas.openxmlformats.org/officeDocument/2006/relationships/slideLayout" Target="../slideLayouts/slideLayout79.xml"/><Relationship Id="rId19" Type="http://schemas.openxmlformats.org/officeDocument/2006/relationships/theme" Target="../theme/theme8.xml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png"/><Relationship Id="rId14" Type="http://schemas.openxmlformats.org/officeDocument/2006/relationships/image" Target="../media/image3.jpeg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88.xml"/><Relationship Id="rId10" Type="http://schemas.openxmlformats.org/officeDocument/2006/relationships/slideLayout" Target="../slideLayouts/slideLayout87.xml"/><Relationship Id="rId1" Type="http://schemas.openxmlformats.org/officeDocument/2006/relationships/slideLayout" Target="../slideLayouts/slideLayout78.xml"/></Relationships>
</file>

<file path=ppt/slideMasters/_rels/slideMaster9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7.xml"/><Relationship Id="rId8" Type="http://schemas.openxmlformats.org/officeDocument/2006/relationships/slideLayout" Target="../slideLayouts/slideLayout96.xml"/><Relationship Id="rId7" Type="http://schemas.openxmlformats.org/officeDocument/2006/relationships/slideLayout" Target="../slideLayouts/slideLayout95.xml"/><Relationship Id="rId6" Type="http://schemas.openxmlformats.org/officeDocument/2006/relationships/slideLayout" Target="../slideLayouts/slideLayout94.xml"/><Relationship Id="rId5" Type="http://schemas.openxmlformats.org/officeDocument/2006/relationships/slideLayout" Target="../slideLayouts/slideLayout93.xml"/><Relationship Id="rId4" Type="http://schemas.openxmlformats.org/officeDocument/2006/relationships/slideLayout" Target="../slideLayouts/slideLayout92.xml"/><Relationship Id="rId3" Type="http://schemas.openxmlformats.org/officeDocument/2006/relationships/slideLayout" Target="../slideLayouts/slideLayout91.xml"/><Relationship Id="rId2" Type="http://schemas.openxmlformats.org/officeDocument/2006/relationships/slideLayout" Target="../slideLayouts/slideLayout90.xml"/><Relationship Id="rId19" Type="http://schemas.openxmlformats.org/officeDocument/2006/relationships/theme" Target="../theme/theme9.xml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png"/><Relationship Id="rId14" Type="http://schemas.openxmlformats.org/officeDocument/2006/relationships/image" Target="../media/image3.jpeg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99.xml"/><Relationship Id="rId10" Type="http://schemas.openxmlformats.org/officeDocument/2006/relationships/slideLayout" Target="../slideLayouts/slideLayout98.xml"/><Relationship Id="rId1" Type="http://schemas.openxmlformats.org/officeDocument/2006/relationships/slideLayout" Target="../slideLayouts/slideLayout8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" y="0"/>
            <a:ext cx="6614155" cy="9218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 descr="A close up of a logo&#10;&#10;Description generated with very high confidence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156" y="0"/>
            <a:ext cx="2529845" cy="18349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1393" y="186627"/>
            <a:ext cx="560833" cy="548641"/>
          </a:xfrm>
          <a:prstGeom prst="rect">
            <a:avLst/>
          </a:prstGeom>
        </p:spPr>
      </p:pic>
      <p:pic>
        <p:nvPicPr>
          <p:cNvPr id="12" name="Picture 11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6576237" y="4290238"/>
            <a:ext cx="5023100" cy="1124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022" y="6100763"/>
            <a:ext cx="1279204" cy="547882"/>
          </a:xfrm>
          <a:prstGeom prst="rect">
            <a:avLst/>
          </a:prstGeom>
        </p:spPr>
      </p:pic>
      <p:pic>
        <p:nvPicPr>
          <p:cNvPr id="18" name="Picture 17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8527"/>
          <a:stretch>
            <a:fillRect/>
          </a:stretch>
        </p:blipFill>
        <p:spPr>
          <a:xfrm>
            <a:off x="-2" y="2"/>
            <a:ext cx="6614156" cy="103345"/>
          </a:xfrm>
          <a:prstGeom prst="rect">
            <a:avLst/>
          </a:prstGeom>
        </p:spPr>
      </p:pic>
      <p:pic>
        <p:nvPicPr>
          <p:cNvPr id="19" name="Picture 18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-3379471" y="3379473"/>
            <a:ext cx="6858001" cy="99061"/>
          </a:xfrm>
          <a:prstGeom prst="rect">
            <a:avLst/>
          </a:prstGeom>
        </p:spPr>
      </p:pic>
      <p:pic>
        <p:nvPicPr>
          <p:cNvPr id="20" name="Picture 19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9244"/>
          <a:stretch>
            <a:fillRect/>
          </a:stretch>
        </p:blipFill>
        <p:spPr>
          <a:xfrm>
            <a:off x="99060" y="6736080"/>
            <a:ext cx="8932513" cy="1295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" y="0"/>
            <a:ext cx="6614155" cy="9218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 descr="A close up of a logo&#10;&#10;Description generated with very high confidence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156" y="0"/>
            <a:ext cx="2529845" cy="18349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1393" y="186627"/>
            <a:ext cx="560833" cy="548641"/>
          </a:xfrm>
          <a:prstGeom prst="rect">
            <a:avLst/>
          </a:prstGeom>
        </p:spPr>
      </p:pic>
      <p:pic>
        <p:nvPicPr>
          <p:cNvPr id="12" name="Picture 11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6576237" y="4290238"/>
            <a:ext cx="5023100" cy="1124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022" y="6100763"/>
            <a:ext cx="1279204" cy="547882"/>
          </a:xfrm>
          <a:prstGeom prst="rect">
            <a:avLst/>
          </a:prstGeom>
        </p:spPr>
      </p:pic>
      <p:pic>
        <p:nvPicPr>
          <p:cNvPr id="18" name="Picture 17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8527"/>
          <a:stretch>
            <a:fillRect/>
          </a:stretch>
        </p:blipFill>
        <p:spPr>
          <a:xfrm>
            <a:off x="-2" y="2"/>
            <a:ext cx="6614156" cy="103345"/>
          </a:xfrm>
          <a:prstGeom prst="rect">
            <a:avLst/>
          </a:prstGeom>
        </p:spPr>
      </p:pic>
      <p:pic>
        <p:nvPicPr>
          <p:cNvPr id="19" name="Picture 18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-3379471" y="3379473"/>
            <a:ext cx="6858001" cy="99061"/>
          </a:xfrm>
          <a:prstGeom prst="rect">
            <a:avLst/>
          </a:prstGeom>
        </p:spPr>
      </p:pic>
      <p:pic>
        <p:nvPicPr>
          <p:cNvPr id="20" name="Picture 19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9244"/>
          <a:stretch>
            <a:fillRect/>
          </a:stretch>
        </p:blipFill>
        <p:spPr>
          <a:xfrm>
            <a:off x="99060" y="6736080"/>
            <a:ext cx="8932513" cy="1295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" y="0"/>
            <a:ext cx="6614155" cy="9218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 descr="A close up of a logo&#10;&#10;Description generated with very high confidence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156" y="0"/>
            <a:ext cx="2529845" cy="18349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1393" y="186627"/>
            <a:ext cx="560833" cy="548641"/>
          </a:xfrm>
          <a:prstGeom prst="rect">
            <a:avLst/>
          </a:prstGeom>
        </p:spPr>
      </p:pic>
      <p:pic>
        <p:nvPicPr>
          <p:cNvPr id="12" name="Picture 11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6576237" y="4290238"/>
            <a:ext cx="5023100" cy="1124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022" y="6100763"/>
            <a:ext cx="1279204" cy="547882"/>
          </a:xfrm>
          <a:prstGeom prst="rect">
            <a:avLst/>
          </a:prstGeom>
        </p:spPr>
      </p:pic>
      <p:pic>
        <p:nvPicPr>
          <p:cNvPr id="18" name="Picture 17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8527"/>
          <a:stretch>
            <a:fillRect/>
          </a:stretch>
        </p:blipFill>
        <p:spPr>
          <a:xfrm>
            <a:off x="-2" y="2"/>
            <a:ext cx="6614156" cy="103345"/>
          </a:xfrm>
          <a:prstGeom prst="rect">
            <a:avLst/>
          </a:prstGeom>
        </p:spPr>
      </p:pic>
      <p:pic>
        <p:nvPicPr>
          <p:cNvPr id="19" name="Picture 18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-3379471" y="3379473"/>
            <a:ext cx="6858001" cy="99061"/>
          </a:xfrm>
          <a:prstGeom prst="rect">
            <a:avLst/>
          </a:prstGeom>
        </p:spPr>
      </p:pic>
      <p:pic>
        <p:nvPicPr>
          <p:cNvPr id="20" name="Picture 19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9244"/>
          <a:stretch>
            <a:fillRect/>
          </a:stretch>
        </p:blipFill>
        <p:spPr>
          <a:xfrm>
            <a:off x="99060" y="6736080"/>
            <a:ext cx="8932513" cy="1295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" y="0"/>
            <a:ext cx="6614155" cy="9218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 descr="A close up of a logo&#10;&#10;Description generated with very high confidence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156" y="0"/>
            <a:ext cx="2529845" cy="18349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1393" y="186627"/>
            <a:ext cx="560833" cy="548641"/>
          </a:xfrm>
          <a:prstGeom prst="rect">
            <a:avLst/>
          </a:prstGeom>
        </p:spPr>
      </p:pic>
      <p:pic>
        <p:nvPicPr>
          <p:cNvPr id="12" name="Picture 11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6576237" y="4290238"/>
            <a:ext cx="5023100" cy="1124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022" y="6100763"/>
            <a:ext cx="1279204" cy="547882"/>
          </a:xfrm>
          <a:prstGeom prst="rect">
            <a:avLst/>
          </a:prstGeom>
        </p:spPr>
      </p:pic>
      <p:pic>
        <p:nvPicPr>
          <p:cNvPr id="18" name="Picture 17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8527"/>
          <a:stretch>
            <a:fillRect/>
          </a:stretch>
        </p:blipFill>
        <p:spPr>
          <a:xfrm>
            <a:off x="-2" y="2"/>
            <a:ext cx="6614156" cy="103345"/>
          </a:xfrm>
          <a:prstGeom prst="rect">
            <a:avLst/>
          </a:prstGeom>
        </p:spPr>
      </p:pic>
      <p:pic>
        <p:nvPicPr>
          <p:cNvPr id="19" name="Picture 18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-3379471" y="3379473"/>
            <a:ext cx="6858001" cy="99061"/>
          </a:xfrm>
          <a:prstGeom prst="rect">
            <a:avLst/>
          </a:prstGeom>
        </p:spPr>
      </p:pic>
      <p:pic>
        <p:nvPicPr>
          <p:cNvPr id="20" name="Picture 19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9244"/>
          <a:stretch>
            <a:fillRect/>
          </a:stretch>
        </p:blipFill>
        <p:spPr>
          <a:xfrm>
            <a:off x="99060" y="6736080"/>
            <a:ext cx="8932513" cy="1295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" y="0"/>
            <a:ext cx="6614155" cy="9218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 descr="A close up of a logo&#10;&#10;Description generated with very high confidence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156" y="0"/>
            <a:ext cx="2529845" cy="18349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1393" y="186627"/>
            <a:ext cx="560833" cy="548641"/>
          </a:xfrm>
          <a:prstGeom prst="rect">
            <a:avLst/>
          </a:prstGeom>
        </p:spPr>
      </p:pic>
      <p:pic>
        <p:nvPicPr>
          <p:cNvPr id="12" name="Picture 11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6576237" y="4290238"/>
            <a:ext cx="5023100" cy="1124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022" y="6100763"/>
            <a:ext cx="1279204" cy="547882"/>
          </a:xfrm>
          <a:prstGeom prst="rect">
            <a:avLst/>
          </a:prstGeom>
        </p:spPr>
      </p:pic>
      <p:pic>
        <p:nvPicPr>
          <p:cNvPr id="18" name="Picture 17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8527"/>
          <a:stretch>
            <a:fillRect/>
          </a:stretch>
        </p:blipFill>
        <p:spPr>
          <a:xfrm>
            <a:off x="-2" y="2"/>
            <a:ext cx="6614156" cy="103345"/>
          </a:xfrm>
          <a:prstGeom prst="rect">
            <a:avLst/>
          </a:prstGeom>
        </p:spPr>
      </p:pic>
      <p:pic>
        <p:nvPicPr>
          <p:cNvPr id="19" name="Picture 18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-3379471" y="3379473"/>
            <a:ext cx="6858001" cy="99061"/>
          </a:xfrm>
          <a:prstGeom prst="rect">
            <a:avLst/>
          </a:prstGeom>
        </p:spPr>
      </p:pic>
      <p:pic>
        <p:nvPicPr>
          <p:cNvPr id="20" name="Picture 19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9244"/>
          <a:stretch>
            <a:fillRect/>
          </a:stretch>
        </p:blipFill>
        <p:spPr>
          <a:xfrm>
            <a:off x="99060" y="6736080"/>
            <a:ext cx="8932513" cy="1295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" y="0"/>
            <a:ext cx="6614155" cy="9218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 descr="A close up of a logo&#10;&#10;Description generated with very high confidence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156" y="0"/>
            <a:ext cx="2529845" cy="18349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1393" y="186627"/>
            <a:ext cx="560833" cy="548641"/>
          </a:xfrm>
          <a:prstGeom prst="rect">
            <a:avLst/>
          </a:prstGeom>
        </p:spPr>
      </p:pic>
      <p:pic>
        <p:nvPicPr>
          <p:cNvPr id="12" name="Picture 11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6576237" y="4290238"/>
            <a:ext cx="5023100" cy="1124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022" y="6100763"/>
            <a:ext cx="1279204" cy="547882"/>
          </a:xfrm>
          <a:prstGeom prst="rect">
            <a:avLst/>
          </a:prstGeom>
        </p:spPr>
      </p:pic>
      <p:pic>
        <p:nvPicPr>
          <p:cNvPr id="18" name="Picture 17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8527"/>
          <a:stretch>
            <a:fillRect/>
          </a:stretch>
        </p:blipFill>
        <p:spPr>
          <a:xfrm>
            <a:off x="-2" y="2"/>
            <a:ext cx="6614156" cy="103345"/>
          </a:xfrm>
          <a:prstGeom prst="rect">
            <a:avLst/>
          </a:prstGeom>
        </p:spPr>
      </p:pic>
      <p:pic>
        <p:nvPicPr>
          <p:cNvPr id="19" name="Picture 18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-3379471" y="3379473"/>
            <a:ext cx="6858001" cy="99061"/>
          </a:xfrm>
          <a:prstGeom prst="rect">
            <a:avLst/>
          </a:prstGeom>
        </p:spPr>
      </p:pic>
      <p:pic>
        <p:nvPicPr>
          <p:cNvPr id="20" name="Picture 19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9244"/>
          <a:stretch>
            <a:fillRect/>
          </a:stretch>
        </p:blipFill>
        <p:spPr>
          <a:xfrm>
            <a:off x="99060" y="6736080"/>
            <a:ext cx="8932513" cy="1295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" y="0"/>
            <a:ext cx="6614155" cy="9218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 descr="A close up of a logo&#10;&#10;Description generated with very high confidence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156" y="0"/>
            <a:ext cx="2529845" cy="18349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1393" y="186627"/>
            <a:ext cx="560833" cy="548641"/>
          </a:xfrm>
          <a:prstGeom prst="rect">
            <a:avLst/>
          </a:prstGeom>
        </p:spPr>
      </p:pic>
      <p:pic>
        <p:nvPicPr>
          <p:cNvPr id="12" name="Picture 11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6576237" y="4290238"/>
            <a:ext cx="5023100" cy="1124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022" y="6100763"/>
            <a:ext cx="1279204" cy="547882"/>
          </a:xfrm>
          <a:prstGeom prst="rect">
            <a:avLst/>
          </a:prstGeom>
        </p:spPr>
      </p:pic>
      <p:pic>
        <p:nvPicPr>
          <p:cNvPr id="18" name="Picture 17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8527"/>
          <a:stretch>
            <a:fillRect/>
          </a:stretch>
        </p:blipFill>
        <p:spPr>
          <a:xfrm>
            <a:off x="-2" y="2"/>
            <a:ext cx="6614156" cy="103345"/>
          </a:xfrm>
          <a:prstGeom prst="rect">
            <a:avLst/>
          </a:prstGeom>
        </p:spPr>
      </p:pic>
      <p:pic>
        <p:nvPicPr>
          <p:cNvPr id="19" name="Picture 18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-3379471" y="3379473"/>
            <a:ext cx="6858001" cy="99061"/>
          </a:xfrm>
          <a:prstGeom prst="rect">
            <a:avLst/>
          </a:prstGeom>
        </p:spPr>
      </p:pic>
      <p:pic>
        <p:nvPicPr>
          <p:cNvPr id="20" name="Picture 19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9244"/>
          <a:stretch>
            <a:fillRect/>
          </a:stretch>
        </p:blipFill>
        <p:spPr>
          <a:xfrm>
            <a:off x="99060" y="6736080"/>
            <a:ext cx="8932513" cy="1295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" y="0"/>
            <a:ext cx="6614155" cy="9218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 descr="A close up of a logo&#10;&#10;Description generated with very high confidence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156" y="0"/>
            <a:ext cx="2529845" cy="18349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1393" y="186627"/>
            <a:ext cx="560833" cy="548641"/>
          </a:xfrm>
          <a:prstGeom prst="rect">
            <a:avLst/>
          </a:prstGeom>
        </p:spPr>
      </p:pic>
      <p:pic>
        <p:nvPicPr>
          <p:cNvPr id="12" name="Picture 11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6576237" y="4290238"/>
            <a:ext cx="5023100" cy="1124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022" y="6100763"/>
            <a:ext cx="1279204" cy="547882"/>
          </a:xfrm>
          <a:prstGeom prst="rect">
            <a:avLst/>
          </a:prstGeom>
        </p:spPr>
      </p:pic>
      <p:pic>
        <p:nvPicPr>
          <p:cNvPr id="18" name="Picture 17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8527"/>
          <a:stretch>
            <a:fillRect/>
          </a:stretch>
        </p:blipFill>
        <p:spPr>
          <a:xfrm>
            <a:off x="-2" y="2"/>
            <a:ext cx="6614156" cy="103345"/>
          </a:xfrm>
          <a:prstGeom prst="rect">
            <a:avLst/>
          </a:prstGeom>
        </p:spPr>
      </p:pic>
      <p:pic>
        <p:nvPicPr>
          <p:cNvPr id="19" name="Picture 18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-3379471" y="3379473"/>
            <a:ext cx="6858001" cy="99061"/>
          </a:xfrm>
          <a:prstGeom prst="rect">
            <a:avLst/>
          </a:prstGeom>
        </p:spPr>
      </p:pic>
      <p:pic>
        <p:nvPicPr>
          <p:cNvPr id="20" name="Picture 19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9244"/>
          <a:stretch>
            <a:fillRect/>
          </a:stretch>
        </p:blipFill>
        <p:spPr>
          <a:xfrm>
            <a:off x="99060" y="6736080"/>
            <a:ext cx="8932513" cy="1295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" y="0"/>
            <a:ext cx="6614155" cy="9218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8" name="Picture 7" descr="A close up of a logo&#10;&#10;Description generated with very high confidence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4156" y="0"/>
            <a:ext cx="2529845" cy="18349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1393" y="186627"/>
            <a:ext cx="560833" cy="548641"/>
          </a:xfrm>
          <a:prstGeom prst="rect">
            <a:avLst/>
          </a:prstGeom>
        </p:spPr>
      </p:pic>
      <p:pic>
        <p:nvPicPr>
          <p:cNvPr id="12" name="Picture 11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6576237" y="4290238"/>
            <a:ext cx="5023100" cy="11242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3022" y="6100763"/>
            <a:ext cx="1279204" cy="547882"/>
          </a:xfrm>
          <a:prstGeom prst="rect">
            <a:avLst/>
          </a:prstGeom>
        </p:spPr>
      </p:pic>
      <p:pic>
        <p:nvPicPr>
          <p:cNvPr id="18" name="Picture 17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8527"/>
          <a:stretch>
            <a:fillRect/>
          </a:stretch>
        </p:blipFill>
        <p:spPr>
          <a:xfrm>
            <a:off x="-2" y="2"/>
            <a:ext cx="6614156" cy="103345"/>
          </a:xfrm>
          <a:prstGeom prst="rect">
            <a:avLst/>
          </a:prstGeom>
        </p:spPr>
      </p:pic>
      <p:pic>
        <p:nvPicPr>
          <p:cNvPr id="19" name="Picture 18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5400000">
            <a:off x="-3379471" y="3379473"/>
            <a:ext cx="6858001" cy="99061"/>
          </a:xfrm>
          <a:prstGeom prst="rect">
            <a:avLst/>
          </a:prstGeom>
        </p:spPr>
      </p:pic>
      <p:pic>
        <p:nvPicPr>
          <p:cNvPr id="20" name="Picture 19" descr="A close up of a logo&#10;&#10;Description generated with very high confidence"/>
          <p:cNvPicPr>
            <a:picLocks noChangeAspect="1"/>
          </p:cNvPicPr>
          <p:nvPr userDrawn="1"/>
        </p:nvPicPr>
        <p:blipFill rotWithShape="1"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-9244"/>
          <a:stretch>
            <a:fillRect/>
          </a:stretch>
        </p:blipFill>
        <p:spPr>
          <a:xfrm>
            <a:off x="99060" y="6736080"/>
            <a:ext cx="8932513" cy="1295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2.xml"/><Relationship Id="rId1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4.xml"/><Relationship Id="rId1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6.xml"/><Relationship Id="rId1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6.xml"/><Relationship Id="rId1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67.xml"/><Relationship Id="rId1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8.xml"/><Relationship Id="rId1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89.xml"/><Relationship Id="rId1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0014" y="92591"/>
            <a:ext cx="6515100" cy="82745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22070" y="2757053"/>
            <a:ext cx="6499860" cy="134389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>
              <a:spcAft>
                <a:spcPts val="1200"/>
              </a:spcAft>
            </a:pPr>
            <a:r>
              <a:rPr lang="el-GR" sz="32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ΒΡΑΧΥΠΡΟΘΕΣΜΑ</a:t>
            </a:r>
            <a:endParaRPr lang="el-GR" sz="3200" b="1" dirty="0">
              <a:solidFill>
                <a:srgbClr val="28317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200">
              <a:lnSpc>
                <a:spcPct val="114000"/>
              </a:lnSpc>
            </a:pPr>
            <a:r>
              <a:rPr lang="el-GR" b="1" dirty="0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ΜΕΤΡΑ </a:t>
            </a:r>
            <a:r>
              <a:rPr lang="en-US" b="1" dirty="0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l-GR" b="1" dirty="0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ΕΡΓΑ </a:t>
            </a:r>
            <a:endParaRPr lang="el-GR" b="1" dirty="0">
              <a:solidFill>
                <a:srgbClr val="2831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200">
              <a:lnSpc>
                <a:spcPct val="114000"/>
              </a:lnSpc>
            </a:pPr>
            <a:r>
              <a:rPr lang="el-GR" b="1" dirty="0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ΥΛΟΠΟΙΗΣΗ ΕΩΣ ΤΟ 2030</a:t>
            </a:r>
            <a:endParaRPr lang="el-GR" b="1" dirty="0">
              <a:solidFill>
                <a:srgbClr val="2831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/>
          <p:cNvSpPr txBox="1"/>
          <p:nvPr/>
        </p:nvSpPr>
        <p:spPr>
          <a:xfrm>
            <a:off x="121921" y="128350"/>
            <a:ext cx="6499860" cy="7693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300"/>
              </a:spcAft>
            </a:pPr>
            <a:r>
              <a:rPr lang="el-GR" sz="23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ΕΝΟΤΗΤΑ 5</a:t>
            </a:r>
            <a:r>
              <a:rPr lang="en-US" sz="23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l-GR" sz="20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ΙΕΡΑΡΧΗΣΗ ΜΕΤΡΩΝ ΚΑΙ ΕΡΓΩΝ ΑΞΙΟΠΟΙΗΣΗΣ ΚΑΙ ΔΙΑΧΕΙΡΙΣΗΣ ΥΔΑΤΙΚΩΝ ΠΟΡΩΝ</a:t>
            </a:r>
            <a:endParaRPr lang="en-US" sz="2050" b="1" dirty="0">
              <a:solidFill>
                <a:srgbClr val="28317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0718" y="4744943"/>
            <a:ext cx="7542564" cy="369332"/>
          </a:xfrm>
          <a:prstGeom prst="rect">
            <a:avLst/>
          </a:prstGeom>
          <a:solidFill>
            <a:srgbClr val="B6A792"/>
          </a:solidFill>
        </p:spPr>
        <p:txBody>
          <a:bodyPr wrap="square">
            <a:spAutoFit/>
          </a:bodyPr>
          <a:lstStyle/>
          <a:p>
            <a:pPr algn="ctr" defTabSz="457200"/>
            <a:r>
              <a:rPr lang="el-GR" b="1" cap="all" dirty="0" err="1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Συνολικο</a:t>
            </a:r>
            <a:r>
              <a:rPr lang="el-GR" b="1" cap="all" dirty="0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b="1" cap="all" dirty="0" err="1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κοστοσ</a:t>
            </a:r>
            <a:r>
              <a:rPr lang="el-GR" b="1" cap="all" dirty="0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b="1" cap="all" dirty="0" err="1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βραχυπροθεσμων</a:t>
            </a:r>
            <a:r>
              <a:rPr lang="el-GR" b="1" cap="all" dirty="0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b="1" cap="all" dirty="0" err="1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μετρων</a:t>
            </a:r>
            <a:r>
              <a:rPr lang="el-GR" b="1" cap="all" dirty="0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51.000.000 €</a:t>
            </a:r>
            <a:endParaRPr lang="el-GR" b="1" cap="all" dirty="0">
              <a:solidFill>
                <a:srgbClr val="2831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0014" y="92591"/>
            <a:ext cx="6515100" cy="827458"/>
          </a:xfrm>
          <a:prstGeom prst="rect">
            <a:avLst/>
          </a:prstGeom>
        </p:spPr>
      </p:pic>
      <p:sp>
        <p:nvSpPr>
          <p:cNvPr id="2" name="Title 1"/>
          <p:cNvSpPr txBox="1"/>
          <p:nvPr/>
        </p:nvSpPr>
        <p:spPr>
          <a:xfrm>
            <a:off x="121921" y="128350"/>
            <a:ext cx="6499860" cy="7693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20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ΕΝΟΤΗΤΑ 4: </a:t>
            </a:r>
            <a:r>
              <a:rPr lang="el-GR" altLang="el-GR" sz="20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ΥΦΙΣΤΑΜΕΝΟ ΕΞΩΤΕΡΙΚΟ ΔΙΚΤΥΟ ΚΑΙ ΠΡΟΤΕΙΝΟΜΕΝΕΣ ΠΑΡΕΜΒΑΣΕΙΣ</a:t>
            </a:r>
            <a:r>
              <a:rPr lang="en-US" altLang="el-GR" sz="20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- 2030</a:t>
            </a:r>
            <a:endParaRPr lang="en-US" sz="2000" b="1" dirty="0">
              <a:solidFill>
                <a:srgbClr val="28317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4" y="920049"/>
            <a:ext cx="8929685" cy="369332"/>
          </a:xfrm>
          <a:prstGeom prst="rect">
            <a:avLst/>
          </a:prstGeom>
          <a:solidFill>
            <a:srgbClr val="B6A792"/>
          </a:solidFill>
        </p:spPr>
        <p:txBody>
          <a:bodyPr wrap="square">
            <a:spAutoFit/>
          </a:bodyPr>
          <a:lstStyle/>
          <a:p>
            <a:pPr algn="ctr" defTabSz="457200"/>
            <a:r>
              <a:rPr lang="el-GR" b="1" cap="all" dirty="0" err="1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Προτεινομενα</a:t>
            </a:r>
            <a:r>
              <a:rPr lang="el-GR" b="1" cap="all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b="1" cap="all" dirty="0" err="1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εργα</a:t>
            </a:r>
            <a:r>
              <a:rPr lang="en-US" b="1" cap="all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b="1" cap="all" dirty="0" err="1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εξωτερικου</a:t>
            </a:r>
            <a:r>
              <a:rPr lang="el-GR" b="1" cap="all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b="1" cap="all" dirty="0" err="1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δικτυου</a:t>
            </a:r>
            <a:r>
              <a:rPr lang="el-GR" b="1" cap="all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b="1" cap="all" dirty="0" err="1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υδρευσησ</a:t>
            </a:r>
            <a:r>
              <a:rPr lang="el-GR" b="1" cap="all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b="1" cap="all" dirty="0" err="1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εωσ</a:t>
            </a:r>
            <a:r>
              <a:rPr lang="el-GR" b="1" cap="all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το 2030</a:t>
            </a:r>
            <a:endParaRPr lang="en-US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4" y="1244717"/>
            <a:ext cx="8929685" cy="233910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 algn="just" defTabSz="457200">
              <a:spcAft>
                <a:spcPts val="600"/>
              </a:spcAft>
              <a:buFont typeface="+mj-lt"/>
              <a:buAutoNum type="arabicPeriod"/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Σταδιακή κατάργηση λειτουργίας γεωτρήσεων που βρίσκονται σε ΥΥΣ με κακή ποσοτική ή και χημική κατάσταση:</a:t>
            </a:r>
            <a:endParaRPr lang="el-GR" b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 algn="just" defTabSz="4572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Γεωτρήσεις της ομάδας Α και Β συνολικής ετήσιας παραγωγής ~3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hm3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 algn="just" defTabSz="4572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Γεώτρηση Ε4 (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Αμυγδαλέα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), Ε2 (Μάνδρα), Ε3 ετήσιας παραγωγής ~0,33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hm3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 algn="just" defTabSz="4572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Γεώτρηση Ε6-Ε7 (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Ελευθερών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) συνολικής ετήσιας παραγωγής ~0,07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hm3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Μετά το 2030 οι παραπάνω γεωτρήσεις θα υπάρχει πρόβλεψη να χρησιμοποιηθούν ως εφεδρική λύση σε περίπτωση εκτάκτων καταστάσεων.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00014" y="3487847"/>
            <a:ext cx="8907778" cy="3370153"/>
          </a:xfrm>
          <a:prstGeom prst="rect">
            <a:avLst/>
          </a:prstGeom>
          <a:solidFill>
            <a:srgbClr val="FFFFFF"/>
          </a:solidFill>
        </p:spPr>
        <p:txBody>
          <a:bodyPr wrap="square">
            <a:spAutoFit/>
          </a:bodyPr>
          <a:lstStyle/>
          <a:p>
            <a:pPr algn="just" defTabSz="457200">
              <a:spcAft>
                <a:spcPts val="600"/>
              </a:spcAft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2. Λειτουργία των 3 νέων γεωτρήσεων της </a:t>
            </a:r>
            <a:r>
              <a:rPr lang="el-GR" b="1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Αμυγδαλέας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και νέας Δεξαμενής </a:t>
            </a:r>
            <a:r>
              <a:rPr lang="el-GR" b="1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Αμυγδαλέας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5000μ3</a:t>
            </a:r>
            <a:endParaRPr lang="el-GR" b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Το νερό από την κατάργηση των ανωτέρων γεωτρήσεων και της αυξημένης ζήτησης νερού θα αντικατασταθεί από το υδρευτικό νερό των νέων γεωτρήσεων στην περιοχή της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Αμυγδαλέας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συνολικής εκτιμώμενης παραγωγής νερού ~6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hm3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3. Προκήρυξη - ανάθεση - ολοκλήρωση προμελετών και οριστικών μελετών φράγματος υδροδότησης και συνοδών έργων</a:t>
            </a:r>
            <a:endParaRPr lang="el-GR" b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4. Πλήρης εκμετάλλευση της δεξαμενής </a:t>
            </a:r>
            <a:r>
              <a:rPr lang="el-GR" b="1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Πλατανουλίων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(5000μ3) 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ώστε να αυξηθεί ο όγκος των δεξαμενών του εξωτερικού υδραγωγείου, να γίνει βελτιστοποίηση προγραμματισμού λειτουργίας αντλήσεων γεωτρήσεων ομάδας Γ με μικρές επεμβάσεις σε συσκευές δικτύου.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0014" y="92591"/>
            <a:ext cx="6515100" cy="827458"/>
          </a:xfrm>
          <a:prstGeom prst="rect">
            <a:avLst/>
          </a:prstGeom>
        </p:spPr>
      </p:pic>
      <p:sp>
        <p:nvSpPr>
          <p:cNvPr id="2" name="Title 1"/>
          <p:cNvSpPr txBox="1"/>
          <p:nvPr/>
        </p:nvSpPr>
        <p:spPr>
          <a:xfrm>
            <a:off x="121921" y="128350"/>
            <a:ext cx="6499860" cy="7693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20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ΕΝΟΤΗΤΑ 4: </a:t>
            </a:r>
            <a:r>
              <a:rPr lang="el-GR" altLang="el-GR" sz="20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ΥΦΙΣΤΑΜΕΝΟ ΕΞΩΤΕΡΙΚΟ ΔΙΚΤΥΟ ΚΑΙ ΠΡΟΤΕΙΝΟΜΕΝΕΣ ΠΑΡΕΜΒΑΣΕΙΣ</a:t>
            </a:r>
            <a:r>
              <a:rPr lang="en-US" altLang="el-GR" sz="20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- 2030</a:t>
            </a:r>
            <a:endParaRPr lang="en-US" sz="2000" b="1" dirty="0">
              <a:solidFill>
                <a:srgbClr val="28317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4" y="897692"/>
            <a:ext cx="8929685" cy="60170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 defTabSz="457200">
              <a:spcAft>
                <a:spcPts val="600"/>
              </a:spcAft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5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Υδροδότηση οικισμών από τη νέα Δεξαμενή </a:t>
            </a:r>
            <a:r>
              <a:rPr lang="el-GR" b="1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Αμυγδαλέας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5000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m3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lang="el-GR" b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Υδροδότηση οικισμών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Αμυγδαλέας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Μάνδρας και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Κουτσόχερου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με νέους 	αγωγούς από τη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Δεξ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Αμυγδαλέας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6.   Μελέτη και Κατασκευή νέου </a:t>
            </a:r>
            <a:r>
              <a:rPr lang="el-GR" b="1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περιαστικού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καταθλιπτικού αγωγού ΚΛ1 από το 	κεντρικό Α/Σ έως τη Δεξαμενή Αγίας Παρασκευής</a:t>
            </a:r>
            <a:endParaRPr lang="el-GR" b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indent="450850" algn="just" defTabSz="457200">
              <a:spcAft>
                <a:spcPts val="600"/>
              </a:spcAft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Κατασκευή νέου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περιαστικού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καταθλιπτικού ΚΛ1 όπου θα ακολουθεί την 	περιφερειακή οδό της 	περιοχής Αγίου Θωμά, και θα καταλήγει στις δεξαμενές Αγ. 	Παρασκευής και 	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Μεζούρλου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με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μεριστή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Ο 	αγωγός	αυτός θα αξιοποιηθεί και 	για το διάστημα 	2045-2065 με άλλη λειτουργία.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7.   Μελέτη και Κατασκευή νέου </a:t>
            </a:r>
            <a:r>
              <a:rPr lang="el-GR" b="1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βαρυτικού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αγωγού Λ1 σύνδεσης του αγωγού 	από τα 	</a:t>
            </a:r>
            <a:r>
              <a:rPr lang="el-GR" b="1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Πλατανούλια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/ </a:t>
            </a:r>
            <a:r>
              <a:rPr lang="el-GR" b="1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Αμυγδαλέα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με τις δεξαμενές Αγ. Παρασκευής και 	</a:t>
            </a:r>
            <a:r>
              <a:rPr lang="el-GR" b="1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Μεζούρλου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*. 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Ο αγωγός αυτός θα μεταφέρει υδρευτικό νερό τόσο από τις 	γεωτρήσεις της 	ομάδας Γ (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Πλατανουλίων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) όσο και από τις νέες γεωτρήσεις της 	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Αμυγδαλέας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Η 	κατασκευή του συγκεκριμένου αγωγού Λ1 αποσκοπεί στην 	καλύτερη και 	απλούστερη λειτουργία του υφιστάμενου υδροδοτικού συστήματος.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8.    Μελέτη &amp; Κατασκευή νέου </a:t>
            </a:r>
            <a:r>
              <a:rPr lang="el-GR" b="1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καταθ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αγωγού ΚΒ από Δ. </a:t>
            </a:r>
            <a:r>
              <a:rPr lang="el-GR" b="1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Τερψιθέας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προς τη Δ. 	Βύρωνα* 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Ο αγωγός αυτός θα μεταφέρει ποσότητες νερού από νέα υποβρύχια 	αντλία στη 	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Δεξ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Τερψιθέας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προς την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Δεξ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Βύρωνα. Το σύστημα αυτό θα 	αντικαταστήσει το 	νερό των γεωτρήσεων Ε6-Ε7 που προτείνεται να 	καταργηθούν το 2030. 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0014" y="92591"/>
            <a:ext cx="6515100" cy="827458"/>
          </a:xfrm>
          <a:prstGeom prst="rect">
            <a:avLst/>
          </a:prstGeom>
        </p:spPr>
      </p:pic>
      <p:sp>
        <p:nvSpPr>
          <p:cNvPr id="2" name="Title 1"/>
          <p:cNvSpPr txBox="1"/>
          <p:nvPr/>
        </p:nvSpPr>
        <p:spPr>
          <a:xfrm>
            <a:off x="121921" y="128350"/>
            <a:ext cx="6499860" cy="7693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20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ΕΝΟΤΗΤΑ 4: </a:t>
            </a:r>
            <a:r>
              <a:rPr lang="el-GR" altLang="el-GR" sz="20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ΥΦΙΣΤΑΜΕΝΟ ΕΞΩΤΕΡΙΚΟ ΔΙΚΤΥΟ ΚΑΙ ΠΡΟΤΕΙΝΟΜΕΝΕΣ ΠΑΡΕΜΒΑΣΕΙΣ</a:t>
            </a:r>
            <a:r>
              <a:rPr lang="en-US" altLang="el-GR" sz="20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- 2030</a:t>
            </a:r>
            <a:endParaRPr lang="en-US" sz="2000" b="1" dirty="0">
              <a:solidFill>
                <a:srgbClr val="28317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1921" y="933451"/>
            <a:ext cx="8929685" cy="597086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 defTabSz="457200">
              <a:spcAft>
                <a:spcPts val="600"/>
              </a:spcAft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9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 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Νέες Δεξαμενές (μελέτη και κατασκευή)</a:t>
            </a:r>
            <a:endParaRPr lang="el-GR" b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 algn="just" defTabSz="457200">
              <a:buFont typeface="Wingdings" panose="05000000000000000000" pitchFamily="2" charset="2"/>
              <a:buChar char="ü"/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Νέα ενισχυτική Δεξαμενή στην Αγ. Παρασκευή 3.000μ3, 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 algn="just" defTabSz="457200">
              <a:buFont typeface="Wingdings" panose="05000000000000000000" pitchFamily="2" charset="2"/>
              <a:buChar char="ü"/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Πρόσθετος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υδατόπυργος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Φαλάνης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500μ3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 algn="just" defTabSz="457200">
              <a:buFont typeface="Wingdings" panose="05000000000000000000" pitchFamily="2" charset="2"/>
              <a:buChar char="ü"/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Ενίσχυση Δεξαμενής Μάνδρας κατά 100μ3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 algn="just" defTabSz="457200">
              <a:buFont typeface="Wingdings" panose="05000000000000000000" pitchFamily="2" charset="2"/>
              <a:buChar char="ü"/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Νέα Δεξαμενή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Τερψιθέας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350μ3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10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 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Συμπληρωματικά έργα εσωτερικών δικτύων ΔΕΥΑΛ</a:t>
            </a:r>
            <a:endParaRPr lang="el-GR" b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 algn="just" defTabSz="457200">
              <a:buFont typeface="Wingdings" panose="05000000000000000000" pitchFamily="2" charset="2"/>
              <a:buChar char="ü"/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Αντικατάσταση αγωγών ύδρευσης σε Ηπειρώτικα, Άγιο Κωνσταντίνο, Πυροβολικά,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Λειβαδάκι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, Νεάπολη, Νέα Πολιτεία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11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Προμήθεια, εγκατάσταση και θέση σε λειτουργία ασύρματου συστήματος αυτόματης τηλεμετρικής καταμέτρησης ψηφιακών υδρομετρητών. Προμήθεια ~32.000 υδρομετρητών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(</a:t>
            </a:r>
            <a:r>
              <a:rPr lang="el-GR" b="1" dirty="0">
                <a:solidFill>
                  <a:srgbClr val="FF0000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Έχει ήδη Υλοποιηθεί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). 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12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Συμπληρωματικές υδρογεωλογικές έρευνες και μελέτες για την οριοθέτηση ζωνών προστασίας υφιστάμενων γεωτρήσεων</a:t>
            </a:r>
            <a:endParaRPr lang="el-GR" b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13. Μελέτη &amp; κατασκευή 3βαθμιας ΕΕΛ &amp; επαναχρησιμοποίηση νερού. </a:t>
            </a:r>
            <a:endParaRPr lang="el-GR" b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14. Συμπλήρωση υδραυλικών μοντέλων και </a:t>
            </a:r>
            <a:r>
              <a:rPr lang="el-GR" b="1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ζωνοποίηση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- επέκταση 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SCADA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lang="el-GR" b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15. Συνεργασία ΔΕΥΑΛ - Πανεπιστημίων για ερευνητικά προγράμματα εξοικονόμησης νερού</a:t>
            </a:r>
            <a:endParaRPr lang="el-GR" b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16. Προωθητικές ενέργειες ευαισθητοποίησης / εκπαίδευσης κοινού για εξοικονόμηση νερού</a:t>
            </a:r>
            <a:endParaRPr lang="el-GR" b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0014" y="92591"/>
            <a:ext cx="6515100" cy="82745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22070" y="2757053"/>
            <a:ext cx="6499860" cy="134389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 defTabSz="457200">
              <a:spcAft>
                <a:spcPts val="1200"/>
              </a:spcAft>
            </a:pPr>
            <a:r>
              <a:rPr lang="el-GR" sz="32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ΜΕΣΟΠΡΟΘΕΣΜΑ</a:t>
            </a:r>
            <a:endParaRPr lang="el-GR" sz="3200" b="1" dirty="0">
              <a:solidFill>
                <a:srgbClr val="28317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457200">
              <a:lnSpc>
                <a:spcPct val="114000"/>
              </a:lnSpc>
            </a:pPr>
            <a:r>
              <a:rPr lang="el-GR" b="1" dirty="0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ΜΕΤΡΑ / ΕΡΓΑ</a:t>
            </a:r>
            <a:br>
              <a:rPr lang="el-GR" b="1" dirty="0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l-GR" b="1" dirty="0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ΕΦΑΡΜΟΓΗ ΕΩΣ ΤΟ 2045</a:t>
            </a:r>
            <a:endParaRPr lang="el-GR" b="1" dirty="0">
              <a:solidFill>
                <a:srgbClr val="2831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le 1"/>
          <p:cNvSpPr txBox="1"/>
          <p:nvPr/>
        </p:nvSpPr>
        <p:spPr>
          <a:xfrm>
            <a:off x="121921" y="128350"/>
            <a:ext cx="6499860" cy="7693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spcAft>
                <a:spcPts val="300"/>
              </a:spcAft>
            </a:pPr>
            <a:r>
              <a:rPr lang="el-GR" sz="23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ΕΝΟΤΗΤΑ 5</a:t>
            </a:r>
            <a:r>
              <a:rPr lang="en-US" sz="23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l-GR" sz="20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ΙΕΡΑΡΧΗΣΗ ΜΕΤΡΩΝ ΚΑΙ ΕΡΓΩΝ ΑΞΙΟΠΟΙΗΣΗΣ ΚΑΙ ΔΙΑΧΕΙΡΙΣΗΣ ΥΔΑΤΙΚΩΝ ΠΟΡΩΝ</a:t>
            </a:r>
            <a:endParaRPr lang="en-US" sz="2050" b="1" dirty="0">
              <a:solidFill>
                <a:srgbClr val="28317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00718" y="4744943"/>
            <a:ext cx="7542564" cy="369332"/>
          </a:xfrm>
          <a:prstGeom prst="rect">
            <a:avLst/>
          </a:prstGeom>
          <a:solidFill>
            <a:srgbClr val="B6A792"/>
          </a:solidFill>
        </p:spPr>
        <p:txBody>
          <a:bodyPr wrap="square">
            <a:spAutoFit/>
          </a:bodyPr>
          <a:lstStyle/>
          <a:p>
            <a:pPr algn="ctr" defTabSz="457200"/>
            <a:r>
              <a:rPr lang="el-GR" b="1" cap="all" dirty="0" err="1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Συνολικο</a:t>
            </a:r>
            <a:r>
              <a:rPr lang="el-GR" b="1" cap="all" dirty="0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b="1" cap="all" dirty="0" err="1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κοστοσ</a:t>
            </a:r>
            <a:r>
              <a:rPr lang="el-GR" b="1" cap="all" dirty="0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b="1" cap="all" dirty="0" err="1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αμεσων</a:t>
            </a:r>
            <a:r>
              <a:rPr lang="el-GR" b="1" cap="all" dirty="0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b="1" cap="all" dirty="0" err="1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μετρων</a:t>
            </a:r>
            <a:r>
              <a:rPr lang="el-GR" b="1" cap="all" dirty="0">
                <a:solidFill>
                  <a:srgbClr val="28317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121.000.000 €</a:t>
            </a:r>
            <a:endParaRPr lang="el-GR" b="1" cap="all" dirty="0">
              <a:solidFill>
                <a:srgbClr val="28317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0014" y="92591"/>
            <a:ext cx="6515100" cy="827458"/>
          </a:xfrm>
          <a:prstGeom prst="rect">
            <a:avLst/>
          </a:prstGeom>
        </p:spPr>
      </p:pic>
      <p:sp>
        <p:nvSpPr>
          <p:cNvPr id="2" name="Title 1"/>
          <p:cNvSpPr txBox="1"/>
          <p:nvPr/>
        </p:nvSpPr>
        <p:spPr>
          <a:xfrm>
            <a:off x="121921" y="128350"/>
            <a:ext cx="6499860" cy="7693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20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ΕΝΟΤΗΤΑ 4: </a:t>
            </a:r>
            <a:r>
              <a:rPr lang="el-GR" altLang="el-GR" sz="20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ΥΦΙΣΤΑΜΕΝΟ ΕΞΩΤΕΡΙΚΟ ΔΙΚΤΥΟ ΚΑΙ ΠΡΟΤΕΙΝΟΜΕΝΕΣ ΠΑΡΕΜΒΑΣΕΙΣ</a:t>
            </a:r>
            <a:r>
              <a:rPr lang="en-US" altLang="el-GR" sz="20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- 2045</a:t>
            </a:r>
            <a:endParaRPr lang="en-US" sz="2000" b="1" dirty="0">
              <a:solidFill>
                <a:srgbClr val="28317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4" y="920049"/>
            <a:ext cx="8929685" cy="369332"/>
          </a:xfrm>
          <a:prstGeom prst="rect">
            <a:avLst/>
          </a:prstGeom>
          <a:solidFill>
            <a:srgbClr val="B6A792"/>
          </a:solidFill>
        </p:spPr>
        <p:txBody>
          <a:bodyPr wrap="square">
            <a:spAutoFit/>
          </a:bodyPr>
          <a:lstStyle/>
          <a:p>
            <a:pPr algn="ctr" defTabSz="457200"/>
            <a:r>
              <a:rPr lang="el-GR" b="1" cap="all" dirty="0" err="1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Προτεινομενα</a:t>
            </a:r>
            <a:r>
              <a:rPr lang="el-GR" b="1" cap="all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b="1" cap="all" dirty="0" err="1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εργα</a:t>
            </a:r>
            <a:r>
              <a:rPr lang="en-US" b="1" cap="all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b="1" cap="all" dirty="0" err="1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εξωτερικου</a:t>
            </a:r>
            <a:r>
              <a:rPr lang="el-GR" b="1" cap="all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b="1" cap="all" dirty="0" err="1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δικτυου</a:t>
            </a:r>
            <a:r>
              <a:rPr lang="el-GR" b="1" cap="all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b="1" cap="all" dirty="0" err="1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υδρευσησ</a:t>
            </a:r>
            <a:r>
              <a:rPr lang="el-GR" b="1" cap="all" dirty="0">
                <a:solidFill>
                  <a:srgbClr val="44546A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για το 2045</a:t>
            </a:r>
            <a:endParaRPr lang="en-US" b="1" dirty="0">
              <a:solidFill>
                <a:srgbClr val="44546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0014" y="1582913"/>
            <a:ext cx="8929685" cy="506292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 algn="just" defTabSz="457200">
              <a:spcAft>
                <a:spcPts val="600"/>
              </a:spcAft>
              <a:buFont typeface="+mj-lt"/>
              <a:buAutoNum type="arabicPeriod"/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Κατάργηση λειτουργίας όλων των γεωτρήσεων που βρίσκονται σε ΥΥΣ με κακή ποσοτική ή και χημική κατάσταση:</a:t>
            </a:r>
            <a:endParaRPr lang="el-GR" b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Όλες οι υπολειπόμενες γεωτρήσεις των ομάδων Α, Β και όλες οι γεωτρήσεις της ομάδας Ζ θα καταργηθούν. 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Μετά το 2045 οι παραπάνω γεωτρήσεις θα υπάρχει πρόβλεψη να χρησιμοποιηθούν ως εφεδρική λύση σε περίπτωση εκτάκτων καταστάσεων.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2. Ολοκλήρωση κατασκευής έργων Φράγματος υδροδότησης, έργων μεταφοράς και λοιπών συνοδών έργων (ΕΕΝ, ΥΗΣ </a:t>
            </a:r>
            <a:r>
              <a:rPr lang="el-GR" b="1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κλπ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):</a:t>
            </a:r>
            <a:endParaRPr lang="el-GR" b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Σε συνέχεια της οριστικής μελέτης των έργων και της περιβαλλοντικής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αδειοδότησης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εκτιμάται ότι το 2045 τα έργα αυτά θα έχουν κατασκευαστεί (20έτη μετά την προκήρυξη των μελετών)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3. Διακοπή λειτουργίας </a:t>
            </a:r>
            <a:r>
              <a:rPr lang="el-GR" b="1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υδατόπυργου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ΟΕΚ - Γιάννουλης</a:t>
            </a:r>
            <a:endParaRPr lang="el-GR" b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Μεταφορά νερού στον οικισμό της Γιάννουλης κατευθείαν από τις δεξαμενές της Λάρισας (Αγίας Παρασκευής ή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Πλατανουλίων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4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Μελέτη και κατασκευή έργων άρδευσης ευρύτερης περιοχής Μάνδρας</a:t>
            </a:r>
            <a:endParaRPr lang="el-GR" b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457200">
              <a:spcAft>
                <a:spcPts val="600"/>
              </a:spcAft>
            </a:pP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0014" y="92591"/>
            <a:ext cx="6515100" cy="827458"/>
          </a:xfrm>
          <a:prstGeom prst="rect">
            <a:avLst/>
          </a:prstGeom>
        </p:spPr>
      </p:pic>
      <p:sp>
        <p:nvSpPr>
          <p:cNvPr id="2" name="Title 1"/>
          <p:cNvSpPr txBox="1"/>
          <p:nvPr/>
        </p:nvSpPr>
        <p:spPr>
          <a:xfrm>
            <a:off x="121921" y="128350"/>
            <a:ext cx="6499860" cy="7693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20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ΕΝΟΤΗΤΑ 4: </a:t>
            </a:r>
            <a:r>
              <a:rPr lang="el-GR" altLang="el-GR" sz="20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ΥΦΙΣΤΑΜΕΝΟ ΕΞΩΤΕΡΙΚΟ ΔΙΚΤΥΟ ΚΑΙ ΠΡΟΤΕΙΝΟΜΕΝΕΣ ΠΑΡΕΜΒΑΣΕΙΣ - 2045</a:t>
            </a:r>
            <a:endParaRPr lang="en-US" sz="2000" b="1" dirty="0">
              <a:solidFill>
                <a:srgbClr val="28317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8110" y="3115255"/>
            <a:ext cx="8929685" cy="367793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 defTabSz="457200">
              <a:spcAft>
                <a:spcPts val="600"/>
              </a:spcAft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7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. 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Νέοι κεντρικοί αγωγοί του εξωτερικού δικτύου ΔΕΥΑΛ</a:t>
            </a:r>
            <a:endParaRPr lang="el-GR" b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 algn="just" defTabSz="4572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	Νέος δίδυμος αγωγός Κ1 σε συνέχεια των Α1 και Π1 από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Δ.Αμυγδαλέας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και Δ. 	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Πλατανουλίων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αντίστοιχα και θα οδηγεί το νερό στην Δεξαμενή 	Αγ. Παρασκευής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 algn="just" defTabSz="4572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Νέος αγωγός Γ1 για την τροφοδοσία της Γιάννουλης από την περιοχή των 	εγκαταστάσεων της ΔΕΥΑΛ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 algn="just" defTabSz="4572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Νέος αγωγός Δ1 προς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υδατόπυργο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Δασοχωρίου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 algn="just" defTabSz="4572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Νέος αγωγός Φ1 προς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Φαλάνη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 algn="just" defTabSz="4572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Νέος καταθλιπτικός αγωγός ΚΤ1 από νέο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booster 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Βύρωνα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μέχρι Δ.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Τερψιθέας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285750" indent="-285750" algn="just" defTabSz="45720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Νέος αγωγός Τ1 για τροφοδοσία του οικισμού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Τερψιθέας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από την Δ.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Τερψιθέας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457200"/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8. Επέκταση συστήματος 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SCADA 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στα δίκτυα ύδρευσης ΔΕΥΑΛ και εφαρμογή </a:t>
            </a:r>
            <a:r>
              <a:rPr lang="el-GR" b="1" dirty="0" err="1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ζωνοποίησης</a:t>
            </a:r>
            <a:endParaRPr lang="el-GR" b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8110" y="933451"/>
            <a:ext cx="8907778" cy="226215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 defTabSz="457200">
              <a:spcAft>
                <a:spcPts val="600"/>
              </a:spcAft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5. Διακοπή λειτουργίας Κεντρικών Α/Σ Λάρισας</a:t>
            </a:r>
            <a:endParaRPr lang="el-GR" b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Η λειτουργία του εξωτερικού υδραγωγείου της Λάρισας θα γίνεται μόνο με βαρύτητα από τις δεξαμενές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Πλατανουλίων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Αμυγδαλέας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οι οποίες θα τροφοδοτούνται από την ομάδα Γ γεωτρήσεων, τις νέες γεωτρήσεις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Αμυγδαλέας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και το φράγμα. Θέση σε εφεδρεία του κεντρικού Α/Σ.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6. Νέα πρόσθετη Δεξαμενή στην Αγία Παρασκευή (Κεντρική Δεξαμενή)</a:t>
            </a:r>
            <a:endParaRPr lang="el-GR" b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algn="just" defTabSz="457200">
              <a:spcAft>
                <a:spcPts val="600"/>
              </a:spcAft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Νέα πρόσθετη δεξαμενή Αγίας Παρασκευής όγκου 9.000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m3 </a:t>
            </a:r>
            <a:endParaRPr lang="el-GR" b="1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0014" y="92591"/>
            <a:ext cx="6515100" cy="827458"/>
          </a:xfrm>
          <a:prstGeom prst="rect">
            <a:avLst/>
          </a:prstGeom>
        </p:spPr>
      </p:pic>
      <p:sp>
        <p:nvSpPr>
          <p:cNvPr id="6" name="Title 1"/>
          <p:cNvSpPr txBox="1"/>
          <p:nvPr/>
        </p:nvSpPr>
        <p:spPr>
          <a:xfrm>
            <a:off x="121921" y="128350"/>
            <a:ext cx="6499860" cy="7693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23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ΕΝΟΤΗΤΑ </a:t>
            </a:r>
            <a:r>
              <a:rPr lang="en-US" sz="23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l-GR" sz="23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ΣΥΜΠΕΡΑΣΜΑΤΑ</a:t>
            </a:r>
            <a:endParaRPr lang="en-US" sz="2300" b="1" dirty="0">
              <a:solidFill>
                <a:srgbClr val="28317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21921" y="1210190"/>
            <a:ext cx="8922065" cy="551946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 algn="just" defTabSz="457200">
              <a:lnSpc>
                <a:spcPct val="150000"/>
              </a:lnSpc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Με τις προτάσεις που έγιναν εξασφαλίζεται σε κάθε χρονικό ορίζοντα: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1655" lvl="1" indent="-285750" algn="just" defTabSz="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353695" algn="l"/>
              </a:tabLst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Ορθολογική και αποδοτική διαχείριση των νερών τόσο για την ύδρευση όσο και για την άρδευση με την βιώσιμη χρησιμοποίηση των φυσικών πόρων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541655" lvl="1" indent="-285750" algn="just" defTabSz="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353695" algn="l"/>
              </a:tabLst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Ενίσχυση της προστασίας του περιβάλλοντος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541655" lvl="1" indent="-285750" algn="just" defTabSz="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353695" algn="l"/>
              </a:tabLst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Ομαλή και απρόσκοπτη τροφοδότηση του υδροδοτικού συστήματος της ΔΕΥΑΛ με την εξασφάλιση εναλλακτικών πηγών τροφοδοσίας, ώστε σε περίπτωση απρόβλεπτου γεγονότος να είναι δυνατή η τροφοδοσία των καταναλωτών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 marL="541655" lvl="1" indent="-285750" algn="just" defTabSz="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353695" algn="l"/>
              </a:tabLst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απλότητα λειτουργίας του δικτύου (λειτουργία κατά βάση με βαρύτητα). 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1655" lvl="1" indent="-285750" algn="just" defTabSz="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353695" algn="l"/>
              </a:tabLst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εξασφάλιση της κατάλληλης χωρητικότητας των δεξαμενών που τροφοδοτούν το δίκτυο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1655" lvl="1" indent="-285750" algn="just" defTabSz="457200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353695" algn="l"/>
              </a:tabLst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εξασφάλιση ότι για τους κρίσιμους αγωγούς του εξωτερικού δικτύου υπάρχει η δυνατότητα γρήγορης κινητοποίησης, εντοπισμού και επιδιόρθωσης ζημιών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1655" lvl="1" indent="-285750" algn="just" defTabSz="457200">
              <a:lnSpc>
                <a:spcPct val="150000"/>
              </a:lnSpc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353695" algn="l"/>
              </a:tabLst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μείωση χρήσης αντλητικών συγκροτημάτων.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0014" y="92591"/>
            <a:ext cx="6515100" cy="827458"/>
          </a:xfrm>
          <a:prstGeom prst="rect">
            <a:avLst/>
          </a:prstGeom>
        </p:spPr>
      </p:pic>
      <p:sp>
        <p:nvSpPr>
          <p:cNvPr id="6" name="Title 1"/>
          <p:cNvSpPr txBox="1"/>
          <p:nvPr/>
        </p:nvSpPr>
        <p:spPr>
          <a:xfrm>
            <a:off x="121921" y="128350"/>
            <a:ext cx="6499860" cy="7693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23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ΕΝΟΤΗΤΑ </a:t>
            </a:r>
            <a:r>
              <a:rPr lang="en-US" sz="23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l-GR" sz="2300" b="1" dirty="0">
                <a:solidFill>
                  <a:srgbClr val="28317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: ΣΥΜΠΕΡΑΣΜΑΤΑ</a:t>
            </a:r>
            <a:endParaRPr lang="en-US" sz="2300" b="1" dirty="0">
              <a:solidFill>
                <a:srgbClr val="28317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4" y="1242064"/>
            <a:ext cx="8942386" cy="487825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342900" indent="-342900" algn="just" defTabSz="4572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Όλα τα προτεινόμενα μέτρα και έργα είναι απόλυτα συμβατά με την 2</a:t>
            </a:r>
            <a:r>
              <a:rPr lang="el-GR" baseline="3000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Αναθεώρηση των ΣΔΛΑΠ ΥΔ Θεσσαλίας (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EL08)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defTabSz="457200"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Η λειτουργία των προτεινόμενων αρδευτικών έργων προϋποθέτει πρωτίστως την κάλυψη της ζήτησης της ύδρευσης από επιφανειακά ή και υπόγεια νερά</a:t>
            </a:r>
            <a:endParaRPr lang="en-US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defTabSz="457200">
              <a:buFont typeface="Symbol" panose="05050102010706020507" pitchFamily="18" charset="2"/>
              <a:buChar char=""/>
            </a:pP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Όλα τα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προταθέντα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έργα αποτελούν τους βασικούς άξονες στους οποίους θα πρέπει να εστιάσει τον προγραμματισμό της η ΔΕΥΑΛ αλλά δεν είναι απολύτως δεσμευτικά. Θα πρέπει δε να επιβεβαιωθούν /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επικαιροποιηθούν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στα επόμενα αναγκαία στάδια μελετών (Προμελέτες και Οριστικές μελέτες)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στα οποία και θα επιβεβαιωθεί η </a:t>
            </a:r>
            <a:r>
              <a:rPr lang="el-GR" dirty="0" err="1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καταλληλότητα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των εκτιμήσεων (κοινωνικών, γεωλογικών, γεωτεχνικών, περιβαλλοντικών και λοιπών τεχνικών χαρακτηριστικών) για την υλοποίηση των ανωτέρω προτάσεων</a:t>
            </a:r>
            <a:endParaRPr lang="el-GR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 defTabSz="457200">
              <a:buFont typeface="Symbol" panose="05050102010706020507" pitchFamily="18" charset="2"/>
              <a:buChar char=""/>
            </a:pP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</a:rPr>
              <a:t>Σήμερα η ΔΕΥΑΛ δεν αντιμετωπίζει</a:t>
            </a:r>
            <a:r>
              <a:rPr lang="en-US" b="1" dirty="0">
                <a:solidFill>
                  <a:prstClr val="black"/>
                </a:solidFill>
                <a:latin typeface="Arial" panose="020B0604020202020204" pitchFamily="34" charset="0"/>
              </a:rPr>
              <a:t> 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</a:rPr>
              <a:t>πρόβλημα επάρκειας νερού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</a:rPr>
              <a:t>. Ωστόσο το </a:t>
            </a:r>
            <a:r>
              <a:rPr lang="en-US" dirty="0">
                <a:solidFill>
                  <a:prstClr val="black"/>
                </a:solidFill>
                <a:latin typeface="Arial" panose="020B0604020202020204" pitchFamily="34" charset="0"/>
              </a:rPr>
              <a:t>Masterplan 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</a:rPr>
              <a:t>εκπονήθηκε για να υλοποιηθούν </a:t>
            </a:r>
            <a:r>
              <a:rPr lang="el-GR" b="1" dirty="0">
                <a:solidFill>
                  <a:prstClr val="black"/>
                </a:solidFill>
                <a:latin typeface="Arial" panose="020B0604020202020204" pitchFamily="34" charset="0"/>
              </a:rPr>
              <a:t>έγκαιρα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</a:rPr>
              <a:t> οι αναγκαίες ενέργειες ώστε να επιτευχθεί και μελλοντικά η επάρκεια υδατικών πόρων μέσω προώθησης νέων έργων (διαγωνισμοί μελετών, ωρίμανση μελετών, περιβαλλοντική αδειοδότηση, εύρεση χρηματοδότησης, δημοπράτηση έργων) και να αυξηθούν οι πιθανότητες χρηματοδότησής τους </a:t>
            </a:r>
            <a:r>
              <a:rPr lang="el-GR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από ευρωπαϊκά κονδύλια.</a:t>
            </a:r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0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7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8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7982</Words>
  <Application>WPS Presentation</Application>
  <PresentationFormat>Προβολή στην οθόνη (4:3)</PresentationFormat>
  <Paragraphs>102</Paragraphs>
  <Slides>9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9</vt:i4>
      </vt:variant>
      <vt:variant>
        <vt:lpstr>幻灯片标题</vt:lpstr>
      </vt:variant>
      <vt:variant>
        <vt:i4>9</vt:i4>
      </vt:variant>
    </vt:vector>
  </HeadingPairs>
  <TitlesOfParts>
    <vt:vector size="27" baseType="lpstr">
      <vt:lpstr>Arial</vt:lpstr>
      <vt:lpstr>SimSun</vt:lpstr>
      <vt:lpstr>Wingdings</vt:lpstr>
      <vt:lpstr>Times New Roman</vt:lpstr>
      <vt:lpstr>Symbol</vt:lpstr>
      <vt:lpstr>Microsoft YaHei</vt:lpstr>
      <vt:lpstr>Arial Unicode MS</vt:lpstr>
      <vt:lpstr>Calibri Light</vt:lpstr>
      <vt:lpstr>Calibri</vt:lpstr>
      <vt:lpstr>Office Theme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7_Office Theme</vt:lpstr>
      <vt:lpstr>8_Office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mmichou</cp:lastModifiedBy>
  <cp:revision>2</cp:revision>
  <dcterms:created xsi:type="dcterms:W3CDTF">2025-06-17T14:14:00Z</dcterms:created>
  <dcterms:modified xsi:type="dcterms:W3CDTF">2025-06-17T15:01:51Z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938996DF3B654B55B3869C5ED88C28F4_13</vt:lpwstr>
  </property>
  <property fmtid="{D5CDD505-2E9C-101B-9397-08002B2CF9AE}" pid="3" name="KSOProductBuildVer">
    <vt:lpwstr>1033-12.2.0.21546</vt:lpwstr>
  </property>
</Properties>
</file>